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2"/>
  </p:notesMasterIdLst>
  <p:handoutMasterIdLst>
    <p:handoutMasterId r:id="rId23"/>
  </p:handoutMasterIdLst>
  <p:sldIdLst>
    <p:sldId id="333" r:id="rId2"/>
    <p:sldId id="364" r:id="rId3"/>
    <p:sldId id="365" r:id="rId4"/>
    <p:sldId id="366" r:id="rId5"/>
    <p:sldId id="367" r:id="rId6"/>
    <p:sldId id="361" r:id="rId7"/>
    <p:sldId id="339" r:id="rId8"/>
    <p:sldId id="350" r:id="rId9"/>
    <p:sldId id="335" r:id="rId10"/>
    <p:sldId id="346" r:id="rId11"/>
    <p:sldId id="338" r:id="rId12"/>
    <p:sldId id="359" r:id="rId13"/>
    <p:sldId id="340" r:id="rId14"/>
    <p:sldId id="360" r:id="rId15"/>
    <p:sldId id="363" r:id="rId16"/>
    <p:sldId id="342" r:id="rId17"/>
    <p:sldId id="347" r:id="rId18"/>
    <p:sldId id="344" r:id="rId19"/>
    <p:sldId id="334" r:id="rId20"/>
    <p:sldId id="356" r:id="rId21"/>
  </p:sldIdLst>
  <p:sldSz cx="12192000" cy="6858000"/>
  <p:notesSz cx="6797675" cy="987425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9146" autoAdjust="0"/>
  </p:normalViewPr>
  <p:slideViewPr>
    <p:cSldViewPr>
      <p:cViewPr varScale="1">
        <p:scale>
          <a:sx n="108" d="100"/>
          <a:sy n="108" d="100"/>
        </p:scale>
        <p:origin x="642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9C98D-878F-4A8D-9F31-EAE9B389B583}" type="datetimeFigureOut">
              <a:rPr lang="pt-BR" smtClean="0"/>
              <a:pPr/>
              <a:t>29/04/2015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378406"/>
            <a:ext cx="2946400" cy="494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49688" y="9378406"/>
            <a:ext cx="2946400" cy="494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82152-8079-4B9B-B995-DC4BDB34F54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903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F19C4-CE10-4C55-BCF0-0697F49996AD}" type="datetimeFigureOut">
              <a:rPr lang="pt-BR" smtClean="0"/>
              <a:pPr/>
              <a:t>29/04/2015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41363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378823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4" y="9378823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E309-CC78-4172-9EA8-312EAD9F3AE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974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BE309-CC78-4172-9EA8-312EAD9F3AE4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270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BE309-CC78-4172-9EA8-312EAD9F3AE4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0092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750D5E-9F59-4F86-9E40-825C97B91AF6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7A53F5-974F-4983-B5CB-4FA319BB6ED8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74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D40CA7-CED9-44E6-9772-AB1F3B0FD371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6BAC1C-AC0C-4DA8-A61E-8FBE735612DA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50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1398B2-204B-4069-A70A-DE62C60078A2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1F5227-9F7D-4D62-BDA6-D9C80554977A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130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0382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667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857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26950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5131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6885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21220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10305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89659-16AE-4007-A0D1-C2179562E11D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4378C9-6B49-49AD-A66E-908C12007010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94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32197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70679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702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06189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0"/>
          <p:cNvGrpSpPr>
            <a:grpSpLocks/>
          </p:cNvGrpSpPr>
          <p:nvPr userDrawn="1"/>
        </p:nvGrpSpPr>
        <p:grpSpPr bwMode="auto">
          <a:xfrm>
            <a:off x="0" y="1"/>
            <a:ext cx="12192000" cy="758627"/>
            <a:chOff x="1" y="0"/>
            <a:chExt cx="9143999" cy="758687"/>
          </a:xfrm>
        </p:grpSpPr>
        <p:pic>
          <p:nvPicPr>
            <p:cNvPr id="3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/>
            <a:stretch>
              <a:fillRect/>
            </a:stretch>
          </p:blipFill>
          <p:spPr bwMode="auto">
            <a:xfrm>
              <a:off x="2267744" y="1"/>
              <a:ext cx="6876256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r="77562"/>
            <a:stretch>
              <a:fillRect/>
            </a:stretch>
          </p:blipFill>
          <p:spPr bwMode="auto">
            <a:xfrm>
              <a:off x="1" y="1589"/>
              <a:ext cx="1912619" cy="680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4"/>
            <p:cNvSpPr txBox="1"/>
            <p:nvPr userDrawn="1"/>
          </p:nvSpPr>
          <p:spPr>
            <a:xfrm>
              <a:off x="8418513" y="450886"/>
              <a:ext cx="476332" cy="307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DIREX</a:t>
              </a:r>
            </a:p>
          </p:txBody>
        </p:sp>
        <p:pic>
          <p:nvPicPr>
            <p:cNvPr id="6" name="Picture 6" descr="http://www.dnit.gov.br/HeaderInternetTopo_CINZA.gif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21265" r="75436"/>
            <a:stretch>
              <a:fillRect/>
            </a:stretch>
          </p:blipFill>
          <p:spPr bwMode="auto">
            <a:xfrm>
              <a:off x="1907704" y="0"/>
              <a:ext cx="432048" cy="689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11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6D60DA-1928-44FC-9292-59BD762DA7E7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DF13B-69B8-42FE-891E-D1DF8AB7EAC9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250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77E46A-3819-4D81-8343-116C8A59406E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6A08A1-D52A-4EB4-BFDE-8028A30D2953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91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01900F-1DB1-466F-815F-1E0541FF6C86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C6A9E5-9854-48C2-81AC-4CD5A120D60A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056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02E7-0AA0-4084-BBA7-2C14483DEA14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1C9576-D577-438C-B4D4-FE69E6191896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519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315C83-B5FA-4B2E-B4EB-A8E9888997A0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17FDF2-C42B-42F7-A26A-AFC4F676338F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33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FF4948-D7E3-4F27-ABFE-6B2B17262E35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700BA-54CC-4836-94F4-5F4F4A1B1652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130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E758C2-7F6F-4B05-91E5-CC622150B309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463129-883D-40B7-BD94-28B001F474DF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48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789659-16AE-4007-A0D1-C2179562E11D}" type="datetimeFigureOut">
              <a:rPr lang="pt-BR" smtClean="0"/>
              <a:pPr>
                <a:defRPr/>
              </a:pPr>
              <a:t>29/04/2015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C4378C9-6B49-49AD-A66E-908C12007010}" type="slidenum">
              <a:rPr lang="pt-BR" smtClean="0"/>
              <a:pPr>
                <a:defRPr/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4691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9" r:id="rId12"/>
    <p:sldLayoutId id="2147483830" r:id="rId13"/>
    <p:sldLayoutId id="2147483831" r:id="rId14"/>
    <p:sldLayoutId id="2147483833" r:id="rId15"/>
    <p:sldLayoutId id="2147483834" r:id="rId16"/>
    <p:sldLayoutId id="2147483835" r:id="rId17"/>
    <p:sldLayoutId id="2147483837" r:id="rId18"/>
    <p:sldLayoutId id="2147483838" r:id="rId19"/>
    <p:sldLayoutId id="2147483840" r:id="rId20"/>
    <p:sldLayoutId id="2147483841" r:id="rId21"/>
    <p:sldLayoutId id="2147483842" r:id="rId22"/>
    <p:sldLayoutId id="2147483845" r:id="rId23"/>
    <p:sldLayoutId id="2147483851" r:id="rId24"/>
  </p:sldLayoutIdLst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9" name="AutoShape 6" descr="data:image/jpeg;base64,/9j/4AAQSkZJRgABAQAAAQABAAD/2wCEAAkGBxQQEhUUExQVFhQUFhQZFBUVFhQVFxcYFxQXFxcWFRgYHCggGBwlGxgXJDMhJykrLi4uFx8zODMsOCgtLisBCgoKDg0OGxAQGiwmICQ0LywsLDAsLC8sLCwsLCwsLCwsLCwsLCwsLCwsLCwsLCwsLCwsLCwsLCwsLCwsLCwsLP/AABEIAOYA2wMBEQACEQEDEQH/xAAcAAEAAgIDAQAAAAAAAAAAAAAABgcEBQECAwj/xABGEAABAwIBCQQGBwUHBQEAAAABAAIDBBEhBQYHEjFBUWFxEyKBoRQyQlJikRUjcoKSscEzQ6LC0SRTc4OTsvBjZLPD4TT/xAAbAQEAAgMBAQAAAAAAAAAAAAAAAwQCBQYBB//EADkRAAIBAgMECAUDBAIDAQAAAAABAgMRBCExBRJBURNhcZGhscHRIjKB4fAGQvEUIzNSJIJDcpI0/9oADAMBAAIRAxEAPwC8UAQBAEAQBAEAQBAEAQBAEAQBAEAQBAEAQBAEB1e8NBJIAAJJOAAG0k7kPUm3ZFNZ+aQH1DjDSucyBps57SWul8doZy37+C19bEOTtHTzO02VsWNGPSV1eXLgvv5E80cy61MLbMOl8b+VlZoP4TQ7Zju1yVqc1AQBAEAQBAEAQHBNkBpqvOyiiJD6mG42gPDyOobchYOpFcS1HBYiWag+4wH6Q8njDtyekNQfMMWPTQ5kq2Xin+zxXuekGf2T37KgD7bJWD5vYAvVVg+J5LZuJjrDyfkzcUGVoKj9jNFJ9h7XfMA4LNST0ZVqUalP54tdqM1ekYQBAEAQBAEAQBAEAQBAVDpTzyMjnUcDvq2m07wfXcP3Y+Eb+Jw3Y0MRWu9xacTsNhbLUEsRVWb+Vclz7Xw6vCtlVOnPoLR1QmGgh1vWkHaHo/Fv8OqtnQVoI+d7YrKri520WXdr43JKpjWBAEAQBAEBwTbE7EBBM5NJEcRMdK0TSDAyE/UtPIjGTwsOarzrpaG5wmx51M6uS5cft59RXmV8rVNYf7RK54PsDuxjhZgwNuJueaqTquWp0WHwVKivgjbr49+voa8QgLC5Z3EjgtS4sjzdZe3Md08y0HHC42HeOi9uYuJvclZ4VtLbUnc9o9ia8rfmTrAdHBSxqyXE19bZ2Hqaxt2ZfbwJ7kHSfBLZtS0wO98HXiPU2uzxFhxViNdPU02I2RUhnTe8vH7/AJkTuGVr2hzSHNcLhzSCCOII2hTmpaadmd0PAgCAIDxq6lkLHSSODWMaXOcdwAuSvG0ldmUISnJRis2U/lzS1O9xFKxsTPZc8a8h5kX1W9LHqqU8TJ/KdZhv0/Sir1m2+rJe/kaWHSXlFpuZw4e66KK38LQfNYKvU5lqexcG1ZRt9X6tkqyDpgBIbWQ6v/UhuQMd8bje3ME9FNDE/wCyNTidgtZ0ZfR+/wBjc59Z9xR0jfRJWvkqAQxzD6jdjnHe124A2IN+CyrVko/C82R7J2VKrXbrRtGOvW+C7Of3KVWvO5Nvmnkc1tXFDY6rnXkOODG4ux3YYDmQs6cN+SiU9oYpYbDyqceHa9D6Pa0AWGAGwLbHzRu5ygCAIAgCAxso18dPG6WVwYxguXHyAG0knAAYkleNpK7JKdKVSShBXbKfzqzumyi4xs1o6bYGD1pOchG37Iw64FUatZyy4HVYDZsKPxPOXPl2e+vYaU0+pgdvDgqzZuYRVsjycvDIkeb+ZNRVgPP1MR2PeDrOHFjMCRzNhwurFOhKWeiNTjNq0cO91fFLkvV/z12J3kzR/Rw21mGZ3GU3H4BZvzBVqOHgus0FbbGJqaPdXV76+JvKfI9PGLMghaODY2D8gpVCK0RRniK03eU2/qxUZHp5BZ8ELhwdGx35hHCL1QjiKsc4za+rNJlHR/QzbIuyPvROLLdG4s/hWDowfAtU9qYmGsr9ufjr4kNy3oumju6mkEo9x9mP6B3quPXVUMqDWhs6O2Kcsqqt1rNe/mRzJOW6vJUpYNZljd8EoIa7HaGnZf327eYWEZSg7Futh6GKhva8mvzwfgW7mpndBlBvcOpKBd8LiNYcS0+23mOIuBsVuFRSOcxWDqYd55rn+aMkKzKgQBAQbTHVGPJxA/eSxsPTF/5sCgxD+A22xYp4pN8E36epRN1QO3uLoeXOpXpGzoHlpuF7a5GpuDujJilDv6KNqxepVY1FkXRofyB2MDqp478+DLjERA7fvOF+jWlXcLTst58fI4/9Q43pKqoReUde37LxbLDVs50IAgCAIDyqahsTHPe4NYwFznHAAAXJK8btmZRi5NRjqykc7M435Smwu2CM/VM8td494j5A2G8mhWq7zOu2dgVRj1vV+i6vPutlMoRSxB7x9Y/1Gn2RxPNRNbqu9S7GfSz3IfKtXz6jSyO3lRl4sXMrMkNDZ6pt34GOJwwZwc8b3cBu67L1HD2+KRyu09rOTdKg8uL59S6uvj2az5WznggNDlXPGjpiWyTtLhtZGDI4HgQwHV8bKKVaEdWXqGzcTWV4QdubyXjr9DRv0p0gOEVQeYbFbzkBUf8AVQ5MvLYGJa+aPe/YzaPSLQyEAyPjJ/vI3AeLm3A+ayWJpsgqbFxcM1FPsa+zJLRVsc7deKRkjfeY4OHzCmUk80a2pSnTe7NNPryPDLORoaxmpPGHjcTg5p4scMWnovJRUlZmVGvUoy3oOxUmdOZE+TnekU73viYdYSNwlitvfbaPiGG24A21p03DNHQYbH08SujqKzfDg+z27mS/MXP5tXqwVFmVGxrtjJenuv8Ah2HdwEtOrvZPU12O2e6Pxwzj5fbr7ydqY1YQER0rUBmybNbbFqyDoxw1v4C5RVleDL+zKvR4mL55d589hy19juFLI4LkseOR0L17YjczoXLKxG5XyO8TCCD5foV42mrGVOnJS3r2LCydpiqowGup6csaAA1gkjsBgAO84WtyVlVmuBoZ7JhJt7zvxvmSTJ+maB37amlZ/hubKOuOqsliFxRXnsSr+ySfh7kryXn7QVGDahjT7st4j0u8AHwJUiqwfEpVdnYmnrB/TPyJGxwIuCCDsIxBUhSasdkAQFU6V84zI8UcR7rbGcj2nYFjOjcHHmW8Cqtef7TfbKwtl0r1enq/TvMXMbIQkJlePq48cd7lBThvO70RtcdiOggqcPml5GDnBX9vM53sjBvQf1UNSW9K5fwlDoaSjx4m+0d5vCeT0iQXjiP1YOx0gx1uYbh49FPhqW8958DVbaxzpQ6GDzlr1L7+XaWgtgckY2Ua6OnjdLK4NYwXc4+QA3knAAYkleSkoq7JKVKdWahBXbKazsz6mrCWRl0UGwMBs944yOH+0Ycb7VrquIcslkjt9nbDp0EpT+KXPguz317CJhV7m+VJHKXDpoJcjcEe9HVyQvD4nujePaY4tPQ22jkcFlGTTuivWw8Kkd2aTXWWFmzpMIsytFxs7djcRzkYNvVv4d6t08Vwn3nM43YP7sP/APL9H795ZdPO2Voexwcxwu1zSCCOII2q4mmro5qcJQk4yVmistIGYGrrVNG21u9JC3dbHXhA2EbdUeHAwVKXGJusDtG/9us+x+j9+82OjfPf0kCmqHfXAfVyH960C9j8YHzAvuKypVN7JkG0MD0T6SHy8Vy+xYKmNUeNXTNljfG8XbI1zXDi1wII+RRq57GTi01wPlXKNK6nlkhf60T3sd1a4i45YLWuNnY7mjWVSmpLiYjnpY9lM7tiJxOA5/oF5daIkjRk1vTyX5wO7fhFhx3lH1mcWtIKy58WejWrAnjExiMT1Kl4FG3xvtZ7NasGyzGJ6BqxuTqBuMg5w1NC7Wglc0XuWHGN32mHDx28CFlGco6MgxOBo4hWqR+vHvLoyNpAglhY+UOjkcO8wNLgDci4PA7R1V2NeLV2cjX2RWhUcYZrgze5yZWFHTSzmx1G90H2nnusb4uICllLdVzX4ek6tRQXHy4lA0QdLIXOJc97iSTtc95uSeZJ81rps7TDxS7F5ItfLYFDQNibg5wAvvu7afzU9T+3SsajCXxmNdR6L0K8ghdI9rGC7nua1o5uNh5lUkm3ZHTVJxhFzlos39C8slUDaeFkTPVY0C/E7S48ybnxW3hFRikj55iK8q9WVSWr/LfTQy1kQlLaSc5TVzmFh+pgcQLbHyC4c/mBi0eJ3rW4mrvSstEd1sHZqpU+lmvil4LgvV/YhyrHShAcoYM4LglzBpnIK9MGjlekMkb/ADTzqlye/u3fC4/WRE4H4me67nv37iJqVVwfUarH7Op4qOeUuD9HzXlwLtyRlSOqibLC7WY75g72uG4jgtjGSkro4qvQnQm4TVmistJmaJgd6bTAtbrB0rWYGN97iZltg1rXtsNjvNoKtO3xI3GzsZ0i6Gp9Otcvbu5ExzBzoGUIO/YTxWEoGF7+rI0cHWPQgjgTLTnvI1uNwroVLLR6e30JQpCmUDpiyfGMoF8T2EyMaZWtcCWSN7p1gNl2hpt18aVdxUjqdj061Sla1lwfV1cyFBrWc3f8+Sgzl2G93KdDrl+d3mcapdiUuloY7sqjvI9WsWLZPGnY9I2XIC8JLWMFuJvxUrNbHNt8zYU2T5X+pFI77LHH8gsbN8Cbp6UdZLvNrR5p1sps2kn6ujcwfN9gvVSm+BjLaWFhrUXffyJVkDRZVPcHVGpEwbWl2u4+DDYj7wUkMNJ/Ma/E7foRTVK7fcvHPwLVps34GNDeza6wtcgX8sArihFHLzxdWcnK+pBdNGVLCCmB23leL7hdkd+RJeerQoq70Rf2VT+ao+xevp3kWzEpe0qoQdmtc+GKqxV5pG9ry6PCzl1eZKdJNZrTMjGxoJ+eA/IrLFSvKxDsKju0nPmY2jih7WsDyMIWOd949xo+RcfurzDRvO/Ik25W3MNur9zt9NX6FsLYnGGjz1ysaSjlkabPtqRneHvOqCOl9b7qirT3YNl7ZuG/qMTGD01fYs/HQoECy1J9OpqyCGZm5IyXLVyiKFus848A0Da5x3AcfDaVlGLk7Ir4rFUsNTdSq7JePUuv80LVyDo1p4QHVF55N4N2xg8mjF33ib8Ar9PCRXzZ+RxOM/UWIqu1H4I977+H072SunyTBGLMhiaODY2D8grChFaI0s8VXm7znJ9rZi5QzYpJwe0p4iT7QaGO/E2x81jKlCWqJqO0cVR+So+y913PIr/OjRq+IGSkLpGjExOt2gHwH2+m3DeVUqYVrOJ0WB2/Go9zEKz/ANlp9eXbp2Fff8P/ANVU3zN/mfnK/J82ti6F5AmZxHvt+IeezgRNSquD6jWbQwMcVTt+5aP0fU/DXtvKOSOeMEar45G4b2ua4eYIK2SaaOIlGVOVnk14MpbKIdkDKYcw60RxDb3LoXnvRu+JpGBO3Vad5CqN9FI6SlB7Qw9uPrz+p0zj0h1VaezgvDG42DYyTK/kXjHHg2222KjqYiUslkX8FsOjQW/VzfXovp7mRmxoxlqW687zCwg6uqAXm47p4AXxvvGzbcKeHcs3kY47btOjenRV3z5fn51wTKmSZKWZ8Mos9hseB3hwO8EWIPNRyunZl/DOFamqkNGeDWrC5djGx3svDOxLtGmRPSapriO5G5t+BPrEH7od8wpqEN6RqdsYnoaDS1Zfi2RwQQBAEAQFCaSq0zZSn4R6kbejWAn+Nz1Tqu8mdLs+G7Qj15/n0Nlo2Fqpp4MefJRUv8hd2j/+RrsOmdVR2lVIeBAHgP63UVV3my7gIbmHiiYaJ4B2c8m9z2s/A3W/9it4RZNmi/UNR9JCHJN97t6E8Vs50rfTNV2ZTRe8+SQ/caGj/wAh+Sp4t5JHTfpunepOfJJd+foVaqB28dAh6XxmPm6KGnAIHbSAOmdvvuZ0be3W53ra0KXRx6+J822vtB4yu2vlWUV6/X2XAkSmNUEAQBAV7pJzPErXVUDfrGi8rAP2jRteB74HzA42vUxFG/xROh2PtNwaoVX8L0fJ8ux+D6ip3yhouT/zkqSOplkbLJ+fFXBTmngcGMLiQ613tDvWawnBoJudl7k2IUsasox3UUamyqOIrdLNZ+D7TAyXkmaskOrrPcT35Hazjfbjtc523AXJWCUpvIvVKlHCQzsuS/NCwNFFPRyyStDSZI2tc1z7XkacHO1R6oBt3bkd5t7m1reHhE5vbWLxDSztF8uH5z7rcbXVs5kiWf8Ama3KMesyzaiMdxx2OG3s38r7DuJ5lQVqO+rrU2uy9pywk7Szg9Vy61+ZlE1tG+CR0crSx7DZzXCxH/znvWuaadmd3SqQqwU4O6fE8mi+C8JC+dG+Q/RqdrnCznjDib2JcethYcGg71sqEN2Jwe2cX01ZxTyX5+fYl6nNOEAQBAEB805Zm16qd3vTzO+criFQlqzrcOrQgupeRJ8xJdWoH2JPyv8AosIO0y1jI72Ht1rzMGvk1pHni535lQvU2FNbsEuos/Rgy1Hf3pZCfk1v6LYYX5DkduyvirckvclysGmKk0xSXqYW+7CT+KQj+VUMW/iR1/6bj/am+vyX3IAqZ10dDfZi0Qnr6dpFwH65/wAtpeL8rtA8VLRjvVEjW7Yrulgqklra3fl5MvxbY+aBAVbnXpIfrujoy0MaSDMQHFx4xg90N5kG/LfSq4l3tDvOq2fsGLip4jV/t0t28b91iOU2fdex1/SC7i17Iy09bNBHgQoViKi4myqbFwklbct2N+5Yea2f8NUwicthlYLuBPccBtLCd/w7ccLq5SrqeT1OY2jsueF+JO8efFdvv5EZzs0sG7oqFmIuDPINm68cZ/N34VhUxFsolzAbF6RKdV5POy9X7d5VrgXEucbkm53eQwCpNnXU6FlmbWlycGgPmuARdkYwe8bj8DPiPgCluLMalf8AbT7+C931d9i88x6WAUsUkDQNdmPwm/fYOFnAg7zq4krZUVHdTRwe0qtaVeUKj0f8Pu+xXmUR9E5aDxhFI8PO4dlOSJL8mv1jb4GqJ/BUNhD/AJWCtxXmtO9Fyq0c8EBq8uZvU9a0CeJr7eq7Fr29HDEDlsWE6cZ/Mi1hsbXwzvSlby7jV5JzAoaZ4e2LXcDdpkcX2PENPdvzssI4eEXexar7YxdaO65WXVl9yUKY1YQBAEAQBAfLuvrPJ4kn5m6oM7CllZEizdm1JmH7Q+bSFDezL8471Nr81PJ7rklRlotfRg+9FbhLIPyP6rY4b5DjtuL/AJX0RLlYNOVJpijtVQu4w2/DI4/zKhi18SOv/Tcv7U11+n2ICqZ1i0JhooH9vH+FJb+FWML/AJDRfqN/8L6r1LpWzOBI5pCygYKCZzTZzw2MEbR2jg0kc9UuUNeW7TZsdk0VWxcIvRZ92ZRK1Z9IjHIIYyRLs1cmsdG2QjWc4uw22s4gDyv4rYYWKUL8zhdv1pyxPRv5Y2t9Ve/oaLObNiemlLjGdSVxcxw3XN9V3unHftVetSlGXUdDsraFCrRjG6UkrNPq4rn6G6pMyJYaSSreG68bddjXC4ABGs4DY4htyCcMBgb3HqotQcmRVNr06mIjh46N2b9O/Ln2EYkeXEucSSTckm5J5lQF+ySsi0NDuUdaOanJ9RwkZ0fg4Do5t/vq7hZZOJy+3qNpxqrjk/p9n4HnppybrQwzgeo90bvsyC4J6OZb76krrJMr7Hq2nKHPPu/nwJdmVlL0qhp5SbuLA154vYSx58XNJ8VJB3ima/F0uirSj1+DzXgbtZlcIAgCAIAgCAIAgPl2Rmq9zfdc4fIkKgzrqTvZmzo5LEHgQVDI2dPQ9rrAnLN0STgwzs3tlDvB7A0f7Cr2EfwtHLfqCP8AdhLqt3O/qTxWjQFZ6ZqbCmk3AysPVwY5v+1yp4taM6b9N1LSqQ7H3XXqislQO0i8iR6O6ns8oQEmwcXsP3mOAH4tVTYd2qI1W26fSYGp1Wfc16XL2W1PnREdKkJdk95HsPicemuG/wAygxK/tm32HNRxkb8U/IpRaw+gxeRk0HZAkza5AFwxmGueBd7I5/8ADnDdveRVxn9RKKjQaTerfBdS4vt/jcZPzumgcTG2IMtZsepgwDe07dbmb34bLSxxEk8rW5GorbEw84/E5OXGV8323y/NSb6PNWv7Weob2kkcoDNYktA1GuB1TgTe+J2YWsrlGo5ptnN7UwUMLOMYNu6vn2k8q4BKx7HYte1zXDk4EHyKlaurGuhNwkpLVZnzaWFvdO1uB6jA+a1B9GunmiVaMKvs8oRjdKySM/h7QecY+anw7tUNTtmnv4Vvk0/T1LL0h0na5OqR7sfaD/KIk/lV2qrxZzOAnu4iHW7d+RH9DFZrU00RP7OW4HBsjR/M1/zWNB5WLO14WqqXNeX2sWEpjVBAEAQBAEAQBAEB8zZei7OrqW+7UTjwErreVlRlqzqsPK9OL6l5HpTuUMjaU2ZQKjLJNNFNZqVT4zslj/ijNwPwuf8AJWsK7SsaTbtPeoRn/q/B/wAItdXjkyJ6UKHtaB5AuYXMkHQHVcfBjnHwUGIjeHYbbYtbo8XFf7XXt4pFJLWH0CDyPSmqHRPZI31o3Ne3q1wcPMInZ3R5UhGpBwlo00/rkfR1BVtmiZKzFsjWub0cLhbmMlJJo+XVqUqVSVOWqdu46ZToW1EMkT/VkY5p5awtccxtSUd5WYo1ZUqkakdU7nzzlKgfTyvikFnxus7gd4I5EWI5ELUSi4uzPo+GxMatNTjozGXhYcjlekEmXHomoDFRF5/fyOe3d3QAwfPVJ6ELYYaNoX5nGbcrKeJ3V+1W+uvrYmqsGmPnHKv7ea2ztprf6jlqJfMz6JR/xQ7F5Iy81JtStpj/ANeIfjeGHycVnTdpogx0d7DVF1PwV/QvvKEPaRSMOx7Ht/E0hbN6HCQluyTKp0JVNp52e/DG632HEf8As81XoPNm+2zH4Ivk2u/+C3lZOfCAIAgCAIAgCAID590l0vZZTqODyx7ejo23P4g5U6qtJnR4CW9Qj1ZeJpqZyhkbekzNaVEW0zOyJlD0aoim3RvBdv7p7r7c9QuWUJbskyHE0emoyp8148PGxf7TfEbCtqcAedXTtlY+N4u17XNcOIcCCPkV41dWZlCbhJSjqsz5zyhRuglfE/1o3Oad19U2v0IsehWolHddmfSsNWVWmpx0av8AnYY6xLVy1NEuXw5hpHnvMu6K+9hN3N6tcb9HclewtTLcZx/6hwTjNYmOjyfbwf1XiussVXDmSNZ45nx5QaHX7Odos2S17j3Hje3zF+oMNWip9pstn7SnhHbWL1XquvzKurcxq6J1uwLxudG5rmnpiHDxAVJ0JrgdRT2vhZxvv26nf+PE2+bejieV4dVDsogcW6wMj+Q1SQwcyb8t4kp4aTfxZIpYzbdKEbUXvS58F36+XkW5DE1jQ1oDWtADWjAAAWAA3CyvpWOTlJybb1Z45SrGwRSSu9WNjnno1pP6LyT3U2Z0abq1IwWraXefOOsTicScSeJO0/Nag+iNJZI2Gbrb1dMP+4p//MxZw+ZdqK2LdqFT/wBZeTPodbU4ApHQ461fbjTyD+KI/oqlD5jpdr/4P+y8mXcrZzQQBAEAQBAEAQBAU7pvodWop5h+8jdGTzjdrDxIkP4eSrV1mmbrZc7xlHln3/wQCncq5u6bsZ0blGy5FnpdeGZcujjK/pFG1pPfg+rdxLQPq3fhsL8WlbChPeh2HHbWw/RYhtaSz9/HwsSpTGsKr0uZD1ZG1bB3X2ZLbc8DuOPVo1b/AAt4qliqee8jqtgYy8XQlwzXZxXr9WV2qZ1KZ7UdU+GRskbi17CHNcNxH5g7CN4JCJtO6I6tOFWDhNXTyZemaOc8eUIrizZWgdrHfFp4t4tO4+G1bSlVVRdZwG0NnzwlSzzi9H+cTfKU14QBAEBW2lbOMavocZu4kOnI9kCzmx9SbE8gOKp4mp+xfU6PYeCd/wComsv2+r9O3sKxVM6Vkh0f0xkyhTi2DXOe7kGMcQfxao8VNQV6iNdtSahhJ9eXe/a5eNTLqMc4+y1x+QutkziYq7SKT0Pj+3t5QSfyBVKHzHS7X/wfVepeKtnMhAEAQBAEAQBAEBDNLWSvSMnvcBd1O4Sj7LQRJ4ajnH7oUVWN4l3Z9TcrJc8vbxKMjKpnSxZnROWLRahI9gVgT3JDmLl30Kqa5xtFJZkvAAnuvP2T5Fyloz3ZGv2lhf6ii0vmWa9V9fOxeK2Jxhi5UoGVMT4ZBdkjbHjyI4EGxB4gLGUVJWZLRrSozVSGqKAy7kiSjnfDJtbsdawe0+q9vI+RBG5aucHB2Z9AweKhiKSqR4+D5GAsC3c96Gskge2SJ5Y9uxzdvQ7iORwK9TcXdEdWnCrBwqK6fAszN/SfG4BtW0sd/eRguYeZaLuael/BXYYpfuOWxf6fmnfDu65PJ9+j8CZ0eX6WYXjqIXchI246i9wrCqRejNLUweIp/PCS+jOtdnFSwC8lRE3lrtLj0aDc+AR1ILVntPBYip8kG/p66EFzm0mawMdG0i+BmeLW/wANh383fIqtUxPCHebzB7Cs97EP/qvV+3eVu9xJJJJJJJJJJJJuSSdpJ3qmdEkkrI4Q8LJ0PZLxmqSMLCKM/J8h8mC/VXMLHWRzm3q+UaK7X5L18CYZ91nY5PqXXsTE5gPxSfVt83BWajtFmlwUN/EQXXfuzK50NU962R+5kDh4vkZbyY5QUF8Vzb7XlalGPN+S+5citHPBAEAQBAEAQBAEB1kjDgWuFwQQQdhBwIKBOx82Zx5HNDVS05vZjrxk+1G7Fh54YHmCqE47rsdXhq3S01Pv7TFicsS5BmS1ywaLEWdiV4ZFu6Ms5fSIvR5D9bCO6ScXxjAHmW4A/dO8q7QqXW6zltrYPop9LFfDLwf31X1JurBpyPZ5ZsMyhFbBszLmJ/A72u+E+WB3KKrSU11l/Z+PlhKl9YvVevaij66jfBI6OVpY9hs5p3f1B3EYFa2UWnZncUa0KsFODumeCxJrhDy4Lbr0XAFkMW7nKGIQ8MnJtA+olZFELvebN4DiTwAFyeQWUYuTsiKtVhSg5z0R9AZEyYykgjhZ6sbbX3uO1zjzJJPitpCKjGyODxFeVeq6ktX+W+hBdM+VNWKGnBxkcZH/AGWCzQernX/yyoq7ySNlsileUqj4Zd/28zpoUo7R1M3vPZGP8tpeSP8AV8koLJs82vO84w5K/f8AwWWpzUBAEAQBAEAQBAEAQFf6Xc2/SIBUxi8tODrAbXQ7XDmW+sOWtxUNaF1c2OzsR0c9x6PzKZY9VDokzKjevGieMj2BWJKme9BWvgkZLG7Vew3af0I3gi4I3gleptO6MKlONSDhNZMvbNXOGOvhEjcHiwljvcsd+rTtB39QQNhTmpq5xuMwksNU3XpwfNfmpuVmVTQ51ZrQ5QZZ/dlaPq5QLubyI9pt93yscVFUpKazL2Cx9TCy+HNPVfmj6ym84M3Z6F1pmd0mzZG4xu6HcfhNj+aoTpyg8zsMJjqWJjem8+K4r85o1SjLdwguEPAh4ZFBQyVEgjiYXvdsa38ydgHM4LKMXJ2RFVqwpRc5uyLnzIzRbk9ms6z6h4s942NG3UZfde1zvI5ADYUaKgus4/aO0ZYqVllFaL1f5l3kmkeGgucQAASScAAMSSVMa5K7sj53zvy56bVSz+xsjB3Rs9XpfFxHFxVGct53OtwtDoKShx49v5l9C6cwclmloIGOFnlvaPB2h0hLy09NbV+6rdNWikc1i6vS1pS/MiQrMrBAEAQBAEAQBAEAQAoChNI+aZyfPrxj+zTE9nbZG7aYjy2lvK49lU6sN13R0WBxXSx3ZfMvHr9yLRvURsk7GS1y8aJoyO4K8M7mfkPLMtHKJYTYjBzT6r272uHD8llGTi7ohxFCFeG5P+C8M2M5Ia+PWjNntt2kZPeYTx4tO52w9QQL0JqayOSxWEqYeVpacHwf5yNysyqdJ4WvaWvaHNcLOa4AgjgQcCvGr6mUZOLvF2ZCssaM6aW7oXOgcdw78f4CbjoCAq8sNF6ZG4w+268Mqi3l3Pv90yLVejCrae4+GQcdZzD8i0gfNQvCz4WNnDbuHa+JSXc/X0MdmjeuPsxDmZMPIFef01Qze2sKuL7vubzJWis3BqZxbeyEfzvGz7qkjhf9mU623lpSh9X7L3J7kfIsFGzUgjDAdp2udzc44u8VajCMVZGir4mrXlvVJX/OCNgsiArLStnYADRQuuT/APocNw2iIczv5YbzavWn+1G62ZhM+mn9Pf26+wg+ZWRPTq2OIi8bD2k3DUYR3T9p1m9CVFTjvSL+Or9FSdtXkj6FV05YIAgCAIAgCAIAgCAIAgMPK2TY6qF8MzdaN4sR5gg7iDYg7iF40mrMzp1JQkpR1R8+525sy5Nm7N93RuuYZbYPHA8HjePHYqc4OLOkwuJjWjda8UaiORRl2MrGS1yWJlI5uvD25kUFdJTyNkieWPbsc3zBGwg8DgvU2ndGFSnCpFxmrotjNXSPFPaOq1YZdmvsieeRPqHk7DmditQrJ5M53F7LnT+KlmvFe/07idA3U5qTlAEAQBAEBXOfGkRsQdBRuDpMQ+YYsj4hm57+ewczgoKlXhE2+C2a5WnVVly4vt5LxKkkeduLnOPNznOJ+ZJJ81WN62oovTRvmv6BTXkH9ons+bZ3cO7ECNzQT4l26yuU4bqOXxuJ6aplotPclqkKYQBAEAQBAEAQBAEAQBAEBhZYyVFVxOhnYHsdu3g7nNO0EcQvGk1ZmdOpKnLei8yis88yJ8muLxeSmJ7soGLb7Gygeqd2tsPImyqTpuPYdDhcbCtlpLl7Eajksoi+pGQ190JFI7XQyuLoDdZCzrqqKwhl7g/dP78fgNrfukLOM5R0KtfB0a2c1nzWT/O25OcmaWWGwqIHtPvREPHUtdqkdMVMq64o1VTY8v8AxyT7cvf0JDT6Q8nv/f6p4Pjlb56tvNSKrB8SnLZuJj+3xXuek2fuT2i5qWn7LZHn5NaUdWHMxjs/Ev8AZ5I0mU9K1MwEQxySncSBEzxLu9/CsXXXAtU9kVX87S8X7eJAs489aquBa94jiP7qK7WkcHna/pe3JQSqSkbTD4GjRzSu+b9OXn1kZkkDRisC23YtPRlmK5jm1lW2z9sELh6l/wB48H2+A3bTjbVs0qds2aDH47fvThpxfovzMtBTmpCAIAgCAIAgCAIAgCAIAgCAIDq9oIIIBBFiDiCDtBCArfOvRZFKTJRubC84mJ37In4bYx+FxyCgnRT0Nnh9pSjlUzXPj9yrcr5IqKJ2rPG6PGwdtY77Lx3T0vdV5RcdTcUa8KqvB+5jMn4rwsKZ6tfdDNO5zdD0XQHF0PAgOCbbUPGz0yfSy1T+zp43SP5DAc3E4NHMkBeqLehDVrwpq8nYt3MfRzHSFs9S5s1QMWgYxxHcW39Zw94gW3AWubMKSWbNDisfKr8MMl4v85FgKY1wQBAEAQBAEAQBAEAQBAEAQBAcFAYk8bzsKHpgTxvGJ2DeV4emhyjlWIAtc4SA7WtGuDyPsn5rxtEkYS1RAss5Kp5bmKmdGT7TXhg/07Ob8rKFwizYUsTWhq79vvqaF2bcu6x63CwdLkW445fuR5uyLUjYy/Qj9bLHo5E0cbT5+B0+jan+6Pl+hXm5LkZ/1lP/AG8x9HVP9yfL+qbkuR7/AFlPn5ndmRal21ur1I/S69VORHLGwWjv9PckeQ80KZxBqJnuPuEGJvQuuSfBwUsaS4so1sdVfyK3iWRkvJwhYGwsaxm4MAAPPDaeamSS0NXOcpu8ndm0ihevTAz4I3jaV6eGUEPAgCAIAgCAIAgCAIAgCAIAgOHOAxOAQJXNdVZS3MH3js8AsHLkTxo/7Glq4HS/tHF3I7B0GwLG7J4xjHQx/opvBDIfRTeCAfRTeCAfRTeCAfRTeCAfRTeCAfRTeCAfRTeCA96WmdEbscW9Nh6jYUueNRepuqXKR2SD7w/ULJS5kEqP+psmOBFwbhZkDVjlDwIAgCAIAgCAIAgCAIAgCA6vfZD1K5gzAv2/LcsWSxstDz9HXljLfHo6WG+PR0sN8ejpYb49HSw3x6Olhvj0dLDfHo6WG+PR0sN8ejpYb49HSw3x6OlhvnpC0s2fJeo8k09TOjfdZELVjsh4EAQBAEAQBAEAQBAEAQHmW3Q9uOzXh7cdmguOzQXHZoLjs0Fx2aC47NBcdmguOzQXHZoLjs0Fx2aC47NBcdmguAyyHlz0Xp4EAQBAEAQBAEAQBAEAQBAEAQBAEAQBAEAQBAEAQBAEAQBAEAQBAEAQBAEAQBAEAQBAEAQBAEAQBAEAQBAEAQBAEAQBAEAQBAEAQBAEAQBAEAQBAEAQBAEAQBAEAQBAEAQBAEAQBAEAQBAEAQBAEAQBAEAQBAf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359696" y="1988840"/>
            <a:ext cx="7776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accent4">
                    <a:lumMod val="75000"/>
                  </a:schemeClr>
                </a:solidFill>
              </a:rPr>
              <a:t>Sistema de Comunicação com o usuário das rodovias federais</a:t>
            </a:r>
            <a:endParaRPr lang="pt-BR" sz="4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5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000">
        <p:pull/>
      </p:transition>
    </mc:Choice>
    <mc:Fallback xmlns="">
      <p:transition spd="slow" advTm="4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" y="0"/>
            <a:ext cx="12192601" cy="685766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775520" y="1186387"/>
            <a:ext cx="4834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</a:rPr>
              <a:t>Aplicativo </a:t>
            </a:r>
            <a:r>
              <a:rPr lang="pt-BR" sz="3200" b="1" dirty="0" smtClean="0">
                <a:solidFill>
                  <a:schemeClr val="accent4">
                    <a:lumMod val="75000"/>
                  </a:schemeClr>
                </a:solidFill>
              </a:rPr>
              <a:t>Móvel</a:t>
            </a:r>
            <a:endParaRPr lang="pt-BR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423592" y="2052876"/>
            <a:ext cx="56886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</a:rPr>
              <a:t>Mapa: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pt-BR" sz="2800" dirty="0" smtClean="0">
                <a:solidFill>
                  <a:schemeClr val="tx2">
                    <a:lumMod val="75000"/>
                  </a:schemeClr>
                </a:solidFill>
              </a:rPr>
              <a:t>apa de navegação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pt-BR" sz="2800" dirty="0" smtClean="0">
                <a:solidFill>
                  <a:schemeClr val="tx2">
                    <a:lumMod val="75000"/>
                  </a:schemeClr>
                </a:solidFill>
              </a:rPr>
              <a:t>ocalização de dados GPS </a:t>
            </a:r>
          </a:p>
          <a:p>
            <a:r>
              <a:rPr lang="pt-BR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sz="2800" dirty="0" smtClean="0">
                <a:solidFill>
                  <a:schemeClr val="tx2">
                    <a:lumMod val="75000"/>
                  </a:schemeClr>
                </a:solidFill>
              </a:rPr>
              <a:t>             do usuário</a:t>
            </a:r>
          </a:p>
          <a:p>
            <a:pPr algn="just">
              <a:lnSpc>
                <a:spcPct val="150000"/>
              </a:lnSpc>
            </a:pPr>
            <a:endParaRPr lang="pt-BR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pt-BR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904672"/>
            <a:ext cx="2999610" cy="5332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07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00">
        <p:pull/>
      </p:transition>
    </mc:Choice>
    <mc:Fallback xmlns="">
      <p:transition spd="slow" advTm="5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271464" y="1006163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</a:rPr>
              <a:t>Aplicativo </a:t>
            </a:r>
            <a:r>
              <a:rPr lang="pt-BR" sz="3200" b="1" dirty="0" smtClean="0">
                <a:solidFill>
                  <a:schemeClr val="accent4">
                    <a:lumMod val="75000"/>
                  </a:schemeClr>
                </a:solidFill>
              </a:rPr>
              <a:t>Móvel</a:t>
            </a:r>
            <a:endParaRPr lang="pt-BR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271464" y="1679897"/>
            <a:ext cx="56886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Mensagem de </a:t>
            </a:r>
            <a:r>
              <a:rPr lang="pt-BR" sz="2400" b="1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lerta: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 smtClean="0">
                <a:solidFill>
                  <a:schemeClr val="tx2">
                    <a:lumMod val="75000"/>
                  </a:schemeClr>
                </a:solidFill>
              </a:rPr>
              <a:t>segurança do usuário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pt-BR" sz="2200" dirty="0" smtClean="0">
                <a:solidFill>
                  <a:schemeClr val="tx2">
                    <a:lumMod val="75000"/>
                  </a:schemeClr>
                </a:solidFill>
              </a:rPr>
              <a:t>ergunta quem está conduzindo o veículo</a:t>
            </a:r>
          </a:p>
          <a:p>
            <a:pPr algn="just"/>
            <a:endParaRPr lang="pt-B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              É proibido o uso de celular </a:t>
            </a:r>
          </a:p>
          <a:p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                        enquanto  se conduz </a:t>
            </a:r>
          </a:p>
          <a:p>
            <a:r>
              <a:rPr lang="pt-BR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                                           o veículo.</a:t>
            </a:r>
          </a:p>
          <a:p>
            <a:pPr algn="just">
              <a:lnSpc>
                <a:spcPct val="150000"/>
              </a:lnSpc>
            </a:pPr>
            <a:endParaRPr lang="pt-BR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edy\Pictures\movel\Screenshot_2014-12-05-14-14-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076" y="1079412"/>
            <a:ext cx="2686816" cy="4776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dy\Pictures\movel\Screenshot_2014-12-05-14-14-4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32" y="1590938"/>
            <a:ext cx="2532576" cy="4502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33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8000">
        <p:pull/>
      </p:transition>
    </mc:Choice>
    <mc:Fallback xmlns="">
      <p:transition spd="slow" advTm="8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395014" y="1700808"/>
            <a:ext cx="695965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Registro de ocorrências: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2">
                    <a:lumMod val="75000"/>
                  </a:schemeClr>
                </a:solidFill>
              </a:rPr>
              <a:t>Menu de ícones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2">
                    <a:lumMod val="75000"/>
                  </a:schemeClr>
                </a:solidFill>
              </a:rPr>
              <a:t>Listagem de ocorrências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>
                    <a:lumMod val="75000"/>
                  </a:schemeClr>
                </a:solidFill>
              </a:rPr>
              <a:t>Escolha de até 5 </a:t>
            </a:r>
            <a:r>
              <a:rPr lang="pt-BR" sz="2000" dirty="0" smtClean="0">
                <a:solidFill>
                  <a:schemeClr val="tx2">
                    <a:lumMod val="75000"/>
                  </a:schemeClr>
                </a:solidFill>
              </a:rPr>
              <a:t>ocorrências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2">
                    <a:lumMod val="75000"/>
                  </a:schemeClr>
                </a:solidFill>
              </a:rPr>
              <a:t>Botão de anexar foto</a:t>
            </a:r>
          </a:p>
          <a:p>
            <a:pPr marL="2114550" lvl="4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2">
                    <a:lumMod val="75000"/>
                  </a:schemeClr>
                </a:solidFill>
              </a:rPr>
              <a:t>Botão para detalhar ocorrência </a:t>
            </a:r>
          </a:p>
          <a:p>
            <a:pPr marL="2571750" lvl="5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2">
                    <a:lumMod val="75000"/>
                  </a:schemeClr>
                </a:solidFill>
              </a:rPr>
              <a:t>Enviar para a Ouvidoria</a:t>
            </a:r>
          </a:p>
          <a:p>
            <a:pPr algn="just">
              <a:lnSpc>
                <a:spcPct val="150000"/>
              </a:lnSpc>
            </a:pPr>
            <a:endParaRPr lang="pt-BR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583903" y="994277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>
                    <a:lumMod val="75000"/>
                  </a:schemeClr>
                </a:solidFill>
              </a:rPr>
              <a:t>Aplicativo </a:t>
            </a:r>
            <a:r>
              <a:rPr lang="pt-BR" sz="3200" b="1" dirty="0" smtClean="0">
                <a:solidFill>
                  <a:schemeClr val="accent4">
                    <a:lumMod val="75000"/>
                  </a:schemeClr>
                </a:solidFill>
              </a:rPr>
              <a:t>Móvel</a:t>
            </a:r>
            <a:endParaRPr lang="pt-BR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2" descr="C:\Users\edy\Pictures\movel\Screenshot_2014-12-05-14-15-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274" y="929670"/>
            <a:ext cx="2430270" cy="432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607" y="1908338"/>
            <a:ext cx="2402519" cy="4271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039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1000">
        <p:pull/>
      </p:transition>
    </mc:Choice>
    <mc:Fallback xmlns="">
      <p:transition spd="slow" advTm="11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924422" y="2420888"/>
            <a:ext cx="5328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Registro de ocorrências: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Os ícones selecionados ficam em    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              destaque com borda preta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pt-BR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79376" y="1268760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</a:rPr>
              <a:t>Aplicativo </a:t>
            </a:r>
            <a:r>
              <a:rPr lang="pt-BR" sz="3200" b="1" dirty="0" smtClean="0">
                <a:solidFill>
                  <a:schemeClr val="accent4">
                    <a:lumMod val="75000"/>
                  </a:schemeClr>
                </a:solidFill>
              </a:rPr>
              <a:t>Móvel</a:t>
            </a:r>
            <a:endParaRPr lang="pt-BR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00" y="908720"/>
            <a:ext cx="2926507" cy="5206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65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529053" y="2276872"/>
            <a:ext cx="734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Seleção de local/detalhes: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Informação de estado, rodovia, 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               quilômetro e detalhamento 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                                      da ocorrência.</a:t>
            </a:r>
          </a:p>
          <a:p>
            <a:pPr algn="just">
              <a:lnSpc>
                <a:spcPct val="150000"/>
              </a:lnSpc>
            </a:pPr>
            <a:endParaRPr lang="pt-BR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225744" y="1218033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</a:rPr>
              <a:t>Aplicativo </a:t>
            </a:r>
            <a:r>
              <a:rPr lang="pt-BR" sz="3200" b="1" dirty="0" smtClean="0">
                <a:solidFill>
                  <a:schemeClr val="accent4">
                    <a:lumMod val="75000"/>
                  </a:schemeClr>
                </a:solidFill>
              </a:rPr>
              <a:t>Móvel</a:t>
            </a:r>
            <a:endParaRPr lang="pt-BR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170" name="Picture 2" descr="C:\Users\edy\Pictures\movel\Screenshot_2014-12-05-14-16-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139" y="908720"/>
            <a:ext cx="2594684" cy="4612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dy\Pictures\movel\Screenshot_2014-12-05-14-17-0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390" y="1802808"/>
            <a:ext cx="2470775" cy="4392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4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343472" y="2552005"/>
            <a:ext cx="5472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Caso não haja sinal de GPS,</a:t>
            </a:r>
          </a:p>
          <a:p>
            <a:pPr algn="r">
              <a:lnSpc>
                <a:spcPct val="150000"/>
              </a:lnSpc>
            </a:pPr>
            <a:r>
              <a:rPr lang="pt-BR" sz="2400" b="1" dirty="0">
                <a:solidFill>
                  <a:schemeClr val="tx2">
                    <a:lumMod val="75000"/>
                  </a:schemeClr>
                </a:solidFill>
              </a:rPr>
              <a:t>é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 necessário informar </a:t>
            </a:r>
          </a:p>
          <a:p>
            <a:pPr algn="r">
              <a:lnSpc>
                <a:spcPct val="150000"/>
              </a:lnSpc>
            </a:pP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o local manualmente.</a:t>
            </a:r>
            <a:endParaRPr lang="pt-BR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225744" y="1218033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</a:rPr>
              <a:t>Aplicativo </a:t>
            </a:r>
            <a:r>
              <a:rPr lang="pt-BR" sz="3200" b="1" dirty="0" smtClean="0">
                <a:solidFill>
                  <a:schemeClr val="accent4">
                    <a:lumMod val="75000"/>
                  </a:schemeClr>
                </a:solidFill>
              </a:rPr>
              <a:t>Móvel</a:t>
            </a:r>
            <a:endParaRPr lang="pt-BR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666" y="980728"/>
            <a:ext cx="2869309" cy="5100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13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7000">
        <p:pull/>
      </p:transition>
    </mc:Choice>
    <mc:Fallback xmlns="">
      <p:transition spd="slow" advTm="7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559496" y="2275006"/>
            <a:ext cx="5334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Finalizar a ocorrência: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Clique nas opções marcadas: 		            local, anexar foto e 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	      detalhar ocorrência.</a:t>
            </a:r>
            <a:endParaRPr lang="pt-BR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711624" y="1281922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accent4">
                    <a:lumMod val="75000"/>
                  </a:schemeClr>
                </a:solidFill>
              </a:rPr>
              <a:t>Aplicativo </a:t>
            </a:r>
            <a:r>
              <a:rPr lang="pt-BR" sz="3200" b="1" dirty="0" smtClean="0">
                <a:solidFill>
                  <a:schemeClr val="accent4">
                    <a:lumMod val="75000"/>
                  </a:schemeClr>
                </a:solidFill>
              </a:rPr>
              <a:t>Móvel</a:t>
            </a:r>
            <a:endParaRPr lang="pt-BR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03" y="908720"/>
            <a:ext cx="2950024" cy="5248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84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8000">
        <p:pull/>
      </p:transition>
    </mc:Choice>
    <mc:Fallback xmlns="">
      <p:transition spd="slow" advTm="8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606216" y="1196752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</a:rPr>
              <a:t>Aplicativo </a:t>
            </a:r>
            <a:r>
              <a:rPr lang="pt-BR" sz="3200" b="1" dirty="0" smtClean="0">
                <a:solidFill>
                  <a:schemeClr val="accent4">
                    <a:lumMod val="75000"/>
                  </a:schemeClr>
                </a:solidFill>
              </a:rPr>
              <a:t>Móvel</a:t>
            </a:r>
            <a:endParaRPr lang="pt-BR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631504" y="1988840"/>
            <a:ext cx="5616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Cadastro: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erifica se existe cadastro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Oferece para cadastrar, informar o cadastro ou manter-se anônimo.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908720"/>
            <a:ext cx="2952327" cy="5248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8000">
        <p:pull/>
      </p:transition>
    </mc:Choice>
    <mc:Fallback xmlns="">
      <p:transition spd="slow" advTm="8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639616" y="2276872"/>
            <a:ext cx="496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Login: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Informar nome e e-mail.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Apenas uma vez.</a:t>
            </a:r>
          </a:p>
          <a:p>
            <a:pPr algn="just"/>
            <a:endParaRPr lang="pt-B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83432" y="972017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</a:rPr>
              <a:t>Aplicativo </a:t>
            </a:r>
            <a:r>
              <a:rPr lang="pt-BR" sz="3200" b="1" dirty="0" smtClean="0">
                <a:solidFill>
                  <a:schemeClr val="accent4">
                    <a:lumMod val="75000"/>
                  </a:schemeClr>
                </a:solidFill>
              </a:rPr>
              <a:t>Móvel</a:t>
            </a:r>
            <a:endParaRPr lang="pt-BR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45" y="932723"/>
            <a:ext cx="2943327" cy="5232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2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000">
        <p:pull/>
      </p:transition>
    </mc:Choice>
    <mc:Fallback xmlns="">
      <p:transition spd="slow" advTm="4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99456" y="1196752"/>
            <a:ext cx="5247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accent4">
                    <a:lumMod val="75000"/>
                  </a:schemeClr>
                </a:solidFill>
              </a:rPr>
              <a:t>Banco de Dados</a:t>
            </a:r>
            <a:endParaRPr lang="pt-BR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55440" y="1903427"/>
            <a:ext cx="4935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s ocorrências são registradas em um banco de dados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O usuário recebe mensagem de confirmação do registro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796" y="986145"/>
            <a:ext cx="5577820" cy="5035143"/>
          </a:xfrm>
          <a:prstGeom prst="rect">
            <a:avLst/>
          </a:prstGeom>
          <a:effectLst>
            <a:outerShdw blurRad="215900" dist="88900" dir="3000000" sx="97000" sy="97000" algn="ctr" rotWithShape="0">
              <a:schemeClr val="tx1">
                <a:alpha val="8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83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7000">
        <p:pull/>
      </p:transition>
    </mc:Choice>
    <mc:Fallback xmlns="">
      <p:transition spd="slow" advTm="7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459660" y="1556792"/>
            <a:ext cx="66065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O projeto </a:t>
            </a:r>
            <a:r>
              <a:rPr lang="pt-BR" sz="2400" dirty="0" err="1" smtClean="0"/>
              <a:t>DNITGeo</a:t>
            </a:r>
            <a:r>
              <a:rPr lang="pt-BR" sz="2400" dirty="0" smtClean="0"/>
              <a:t> visa a geração de uma base de dados corporativa, com informações </a:t>
            </a:r>
            <a:r>
              <a:rPr lang="pt-BR" sz="2400" dirty="0" err="1" smtClean="0"/>
              <a:t>georeferenciadas</a:t>
            </a:r>
            <a:r>
              <a:rPr lang="pt-BR" sz="2400" dirty="0" smtClean="0"/>
              <a:t> de qualidade e excelência, possibilitando a centralização e integração de informações de interesse para as diferentes coordenações do DNIT.</a:t>
            </a:r>
            <a:endParaRPr lang="pt-BR" sz="2400" dirty="0"/>
          </a:p>
        </p:txBody>
      </p:sp>
      <p:pic>
        <p:nvPicPr>
          <p:cNvPr id="6" name="Imagem 5" descr="http://www.dnit.gov.br/planejamento-e-pesquisa/planejamento/dnitgeo-2013-geotecnologias-aplicadas-1/capturardnitgeo.png/image_preview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772816"/>
            <a:ext cx="2324100" cy="1495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7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783632" y="1340768"/>
            <a:ext cx="835292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400" b="1" dirty="0" smtClean="0">
                <a:solidFill>
                  <a:schemeClr val="accent4">
                    <a:lumMod val="75000"/>
                  </a:schemeClr>
                </a:solidFill>
              </a:rPr>
              <a:t>Diretoria de Planejamento e Pesquisa - DPP</a:t>
            </a:r>
          </a:p>
          <a:p>
            <a:pPr algn="ctr">
              <a:lnSpc>
                <a:spcPct val="150000"/>
              </a:lnSpc>
            </a:pPr>
            <a:r>
              <a:rPr lang="pt-BR" sz="5400" b="1" dirty="0" smtClean="0">
                <a:solidFill>
                  <a:schemeClr val="accent4">
                    <a:lumMod val="75000"/>
                  </a:schemeClr>
                </a:solidFill>
              </a:rPr>
              <a:t>DNIT</a:t>
            </a:r>
            <a:endParaRPr lang="pt-BR" sz="5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9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1" y="3828731"/>
            <a:ext cx="3096344" cy="210460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096299" y="5635210"/>
            <a:ext cx="2592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/>
              <a:t>http://servicos.dnit.gov.br/vgeo</a:t>
            </a:r>
            <a:endParaRPr lang="pt-BR" sz="1400" dirty="0"/>
          </a:p>
        </p:txBody>
      </p:sp>
      <p:sp>
        <p:nvSpPr>
          <p:cNvPr id="7" name="Retângulo 6"/>
          <p:cNvSpPr/>
          <p:nvPr/>
        </p:nvSpPr>
        <p:spPr>
          <a:xfrm>
            <a:off x="4223792" y="1916832"/>
            <a:ext cx="69127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2006 foi implantado um SIG Multimodal com o objetivo principal de elaborar e manter toda a base de dados </a:t>
            </a:r>
            <a:r>
              <a:rPr lang="pt-BR" sz="24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georreferenciada</a:t>
            </a:r>
            <a:r>
              <a:rPr lang="pt-BR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representativa dos dispositivos integrantes do Sistema Federal de Viação, visando a padronização, a qualidade, a unificação e atualização dessa base de dados. 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07368" y="733514"/>
            <a:ext cx="10653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4">
                    <a:lumMod val="75000"/>
                  </a:schemeClr>
                </a:solidFill>
              </a:rPr>
              <a:t>Sistema Gerencial de Informações Geográficas do DNIT (VGEO</a:t>
            </a:r>
            <a:r>
              <a:rPr lang="pt-BR" sz="3600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pt-BR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3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384311" y="1804851"/>
            <a:ext cx="2867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Estudos de traçados viários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220654" y="3490218"/>
            <a:ext cx="3238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Gerenciamento da malha viária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4265403" y="2458331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Produção de mapas temáticos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9904326" y="96658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mtClean="0">
                <a:latin typeface="Calibri" panose="020F0502020204030204" pitchFamily="34" charset="0"/>
                <a:cs typeface="Times New Roman" panose="02020603050405020304" pitchFamily="18" charset="0"/>
              </a:rPr>
              <a:t>Trabalhos de Topografia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43" y="2599027"/>
            <a:ext cx="1622705" cy="941137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4648724" y="2145742"/>
            <a:ext cx="2230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Maquetes eletrônicas</a:t>
            </a:r>
          </a:p>
          <a:p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NIT contrata Plano Básico Ambiental para duplicação da BR-020/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283" y="2370911"/>
            <a:ext cx="1046139" cy="9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4437884" y="2794625"/>
            <a:ext cx="2780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Gerenciamento ambiental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958" y="3736741"/>
            <a:ext cx="1835317" cy="128101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54" y="1886691"/>
            <a:ext cx="1878566" cy="1318466"/>
          </a:xfrm>
          <a:prstGeom prst="rect">
            <a:avLst/>
          </a:prstGeom>
          <a:noFill/>
          <a:ln>
            <a:noFill/>
          </a:ln>
          <a:effectLst>
            <a:glow rad="254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/>
          <p:cNvSpPr/>
          <p:nvPr/>
        </p:nvSpPr>
        <p:spPr>
          <a:xfrm>
            <a:off x="3942085" y="3153924"/>
            <a:ext cx="3752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Monitoramento das faixas de domínio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171" y="4478596"/>
            <a:ext cx="1051302" cy="98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00" y="4179419"/>
            <a:ext cx="2533786" cy="116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4690497" y="1447036"/>
            <a:ext cx="2298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Estudos topográficos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http://t0.gstatic.com/images?q=tbn:ANd9GcTGgDb4iSkrBgcgLBS4jKvjhvcBCZF2PgvFqvIskhEiPFC1Guu_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944" y="1338956"/>
            <a:ext cx="1424320" cy="103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1055440" y="750667"/>
            <a:ext cx="1065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4">
                    <a:lumMod val="75000"/>
                  </a:schemeClr>
                </a:solidFill>
              </a:rPr>
              <a:t>Importância das geotecnologias para o DNIT</a:t>
            </a:r>
          </a:p>
        </p:txBody>
      </p:sp>
    </p:spTree>
    <p:extLst>
      <p:ext uri="{BB962C8B-B14F-4D97-AF65-F5344CB8AC3E}">
        <p14:creationId xmlns:p14="http://schemas.microsoft.com/office/powerpoint/2010/main" val="2275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908720"/>
            <a:ext cx="4547117" cy="5389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87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127448" y="2006838"/>
            <a:ext cx="10225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Adequação do governo às novas tecnologias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Busca de interação com o cidadão</a:t>
            </a:r>
          </a:p>
          <a:p>
            <a:pPr marL="1714500" lvl="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Inovação de processos</a:t>
            </a:r>
          </a:p>
          <a:p>
            <a:pPr marL="2171700" lvl="4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Agilidade na comunicação com a sociedade</a:t>
            </a:r>
          </a:p>
          <a:p>
            <a:pPr marL="2628900" lvl="5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Participação do cidadão na manutenção das rodovias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295800" y="980728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accent4">
                    <a:lumMod val="75000"/>
                  </a:schemeClr>
                </a:solidFill>
              </a:rPr>
              <a:t>Objetivos</a:t>
            </a:r>
            <a:endParaRPr lang="pt-BR" sz="4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66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135560" y="1772816"/>
            <a:ext cx="9361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</a:rPr>
              <a:t>Celular:</a:t>
            </a:r>
            <a:endParaRPr lang="pt-B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Cadastro de usuários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Visualização de mapa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Registro de ocorrências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Captura de fotos para anexar às ocorrências</a:t>
            </a:r>
          </a:p>
          <a:p>
            <a:pPr marL="2114550" lvl="4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Envio de demanda para Ouvidoria</a:t>
            </a:r>
          </a:p>
          <a:p>
            <a:pPr algn="just"/>
            <a:endParaRPr lang="pt-B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611723" y="980728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accent4">
                    <a:lumMod val="75000"/>
                  </a:schemeClr>
                </a:solidFill>
              </a:rPr>
              <a:t>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241299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756039" y="1033880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accent4">
                    <a:lumMod val="75000"/>
                  </a:schemeClr>
                </a:solidFill>
              </a:rPr>
              <a:t>Melhoria Contínua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847528" y="2132856"/>
            <a:ext cx="95770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Avaliada constantemente pelos usuários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Implementação de melhorias</a:t>
            </a:r>
            <a:endParaRPr lang="pt-BR" sz="2400" dirty="0">
              <a:solidFill>
                <a:schemeClr val="tx2">
                  <a:lumMod val="75000"/>
                </a:schemeClr>
              </a:solidFill>
            </a:endParaRP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revisão de acesso ao ambiente Web</a:t>
            </a:r>
          </a:p>
          <a:p>
            <a:pPr marL="1657350" lvl="3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Acompanhamento das ocorrências pelos usuários</a:t>
            </a:r>
          </a:p>
          <a:p>
            <a:pPr marL="2114550" lvl="4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inculação com os bancos de dados existentes</a:t>
            </a:r>
            <a:endParaRPr lang="pt-BR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9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000">
        <p:pull/>
      </p:transition>
    </mc:Choice>
    <mc:Fallback xmlns="">
      <p:transition spd="slow" advTm="9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7"/>
            <a:ext cx="12192601" cy="685766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04041" y="1276012"/>
            <a:ext cx="691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accent4">
                    <a:lumMod val="75000"/>
                  </a:schemeClr>
                </a:solidFill>
              </a:rPr>
              <a:t>Aplicativo </a:t>
            </a:r>
            <a:r>
              <a:rPr lang="pt-BR" sz="3200" b="1" dirty="0" smtClean="0">
                <a:solidFill>
                  <a:schemeClr val="accent4">
                    <a:lumMod val="75000"/>
                  </a:schemeClr>
                </a:solidFill>
              </a:rPr>
              <a:t>Móvel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711624" y="2208149"/>
            <a:ext cx="52565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</a:rPr>
              <a:t>Tela de abertura: 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chemeClr val="tx2">
                    <a:lumMod val="75000"/>
                  </a:schemeClr>
                </a:solidFill>
              </a:rPr>
              <a:t>Identidade visual</a:t>
            </a:r>
          </a:p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chemeClr val="tx2">
                    <a:lumMod val="75000"/>
                  </a:schemeClr>
                </a:solidFill>
              </a:rPr>
              <a:t>            do aplicativo</a:t>
            </a:r>
          </a:p>
          <a:p>
            <a:pPr algn="just">
              <a:lnSpc>
                <a:spcPct val="150000"/>
              </a:lnSpc>
            </a:pPr>
            <a:endParaRPr lang="pt-BR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edy\Pictures\movel\Screenshot_2014-12-05-14-14-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928650"/>
            <a:ext cx="2945618" cy="52366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00">
        <p:pull/>
      </p:transition>
    </mc:Choice>
    <mc:Fallback xmlns="">
      <p:transition spd="slow" advTm="5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10734</TotalTime>
  <Words>427</Words>
  <Application>Microsoft Office PowerPoint</Application>
  <PresentationFormat>Widescreen</PresentationFormat>
  <Paragraphs>90</Paragraphs>
  <Slides>20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everaldo.alves</dc:creator>
  <cp:lastModifiedBy>Edy William Siqueira De Meneses</cp:lastModifiedBy>
  <cp:revision>536</cp:revision>
  <cp:lastPrinted>2014-12-05T18:33:46Z</cp:lastPrinted>
  <dcterms:created xsi:type="dcterms:W3CDTF">2012-09-17T16:23:15Z</dcterms:created>
  <dcterms:modified xsi:type="dcterms:W3CDTF">2015-04-29T21:08:17Z</dcterms:modified>
</cp:coreProperties>
</file>